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6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67" r:id="rId11"/>
    <p:sldId id="273" r:id="rId12"/>
    <p:sldId id="27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990"/>
    <a:srgbClr val="015598"/>
    <a:srgbClr val="005AA1"/>
    <a:srgbClr val="005DA4"/>
    <a:srgbClr val="00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3A824-1A51-4B26-AD58-A6D8E14F6C04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37D525BB-DA17-4BA0-B3C8-3AC3ABC827E6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6C4C9A-3960-41CF-A4E9-2A8FB932454B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BC1C18-307B-4F68-A007-B5B542270E8D}" type="datetimeFigureOut">
              <a:rPr lang="en-US" smtClean="0"/>
              <a:pPr/>
              <a:t>12/8/19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documenti/MANUTENZIONE%20IN%20RETE%20-%20ELENCO%20SCUOLE%20POLO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titutopesenti.edu.it/rete_manutenzione/documenti/MANUTENZIONE%20IN%20RETE%20-%20ELENCO%20SCUOLE%20ADERENTI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formazione_MAT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materiali/DECLINAZIONE%20DEI%20PERCORSI-QUADRI%20ORAR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itutopesenti.edu.it/rete_manutenzione/eventi/A.S.%202019-2020/BERGAMO%205%20DICEMBRE%202019/MATERIALI%20SEMINARIO/" TargetMode="External"/><Relationship Id="rId5" Type="http://schemas.openxmlformats.org/officeDocument/2006/relationships/hyperlink" Target="http://www.istitutopesenti.edu.it/rete_manutenzione/eventi/A.S.%202018-2019/ROMA%2021%20GENNAIO%202019/ATTIVITA'%20FORMATIVE/" TargetMode="External"/><Relationship Id="rId4" Type="http://schemas.openxmlformats.org/officeDocument/2006/relationships/hyperlink" Target="http://www.istitutopesenti.edu.it/rete_manutenzione/materiali/COMPETENZE%20DECLINAT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documents/20182/1306025/Linee+guida+PCTO+con+allegati.pdf/3e6b5514-c5e4-71de-8103-30250f17134a?version=1.0&amp;t=157054838849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eventi/A.S.%202019-2020/BERGAMO%205%20DICEMBRE%202019/default.as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pesenti.edu.it/rete_manutenzione/eventi/A.S.%202019-2020/BERGAMO%204-6%20NOV%202019%20SEMINARIO%20%20DI%20FORMAZIONE/presentazione_salatin_rete_mat_bergamo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itutopesenti.edu.it/rete_manutenzione/HOME_MA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1ED5E-6F89-4175-88BD-D44DBD5A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16" y="571501"/>
            <a:ext cx="7424207" cy="4325662"/>
          </a:xfrm>
        </p:spPr>
        <p:txBody>
          <a:bodyPr>
            <a:normAutofit fontScale="90000"/>
          </a:bodyPr>
          <a:lstStyle/>
          <a:p>
            <a:pPr lvl="0" algn="ctr"/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600" dirty="0">
                <a:solidFill>
                  <a:srgbClr val="0070C0"/>
                </a:solidFill>
              </a:rPr>
            </a:br>
            <a:r>
              <a:rPr lang="it-IT" sz="4000" dirty="0">
                <a:solidFill>
                  <a:srgbClr val="0070C0"/>
                </a:solidFill>
              </a:rPr>
              <a:t>MANUTENZIONE E ASSISTENZA TECNICA</a:t>
            </a:r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600" dirty="0">
                <a:solidFill>
                  <a:srgbClr val="0070C0"/>
                </a:solidFill>
              </a:rPr>
            </a:br>
            <a:br>
              <a:rPr lang="it-IT" sz="3100" dirty="0">
                <a:solidFill>
                  <a:schemeClr val="tx1"/>
                </a:solidFill>
              </a:rPr>
            </a:b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3F581B-D529-4324-A1F9-8E018301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262" y="5791201"/>
            <a:ext cx="4505738" cy="1066800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it-IT" sz="2800" b="1" i="1" dirty="0">
                <a:solidFill>
                  <a:schemeClr val="bg1"/>
                </a:solidFill>
              </a:rPr>
              <a:t>SCUOLA CAPOFILA</a:t>
            </a:r>
          </a:p>
          <a:p>
            <a:pPr lvl="0" algn="ctr"/>
            <a:r>
              <a:rPr lang="it-IT" sz="2800" b="1" i="1" dirty="0">
                <a:solidFill>
                  <a:schemeClr val="bg1"/>
                </a:solidFill>
              </a:rPr>
              <a:t>IPIA CESARE PESENTI</a:t>
            </a:r>
          </a:p>
          <a:p>
            <a:pPr algn="ctr"/>
            <a:r>
              <a:rPr lang="it-IT" b="1" i="1" dirty="0">
                <a:solidFill>
                  <a:schemeClr val="bg1">
                    <a:lumMod val="95000"/>
                  </a:schemeClr>
                </a:solidFill>
              </a:rPr>
              <a:t>BERGAMO</a:t>
            </a: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0" y="1219198"/>
            <a:ext cx="3744000" cy="317940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363F581B-D529-4324-A1F9-8E018301AC85}"/>
              </a:ext>
            </a:extLst>
          </p:cNvPr>
          <p:cNvSpPr txBox="1">
            <a:spLocks/>
          </p:cNvSpPr>
          <p:nvPr/>
        </p:nvSpPr>
        <p:spPr>
          <a:xfrm>
            <a:off x="5319377" y="3297410"/>
            <a:ext cx="6504324" cy="1066772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751C29-49C2-564D-A52A-4FA4AB6CD75F}"/>
              </a:ext>
            </a:extLst>
          </p:cNvPr>
          <p:cNvSpPr txBox="1"/>
          <p:nvPr/>
        </p:nvSpPr>
        <p:spPr>
          <a:xfrm>
            <a:off x="83380" y="6324601"/>
            <a:ext cx="426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BERGAMO, 5 DICEMBRE 2019</a:t>
            </a:r>
          </a:p>
        </p:txBody>
      </p:sp>
    </p:spTree>
    <p:extLst>
      <p:ext uri="{BB962C8B-B14F-4D97-AF65-F5344CB8AC3E}">
        <p14:creationId xmlns:p14="http://schemas.microsoft.com/office/powerpoint/2010/main" val="269396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084F138-23BB-1D46-B449-6E1B22D0D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84207"/>
              </p:ext>
            </p:extLst>
          </p:nvPr>
        </p:nvGraphicFramePr>
        <p:xfrm>
          <a:off x="1935330" y="281202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DEA71EDA-025F-6C43-AC99-BB91A8B9B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5454"/>
              </p:ext>
            </p:extLst>
          </p:nvPr>
        </p:nvGraphicFramePr>
        <p:xfrm>
          <a:off x="152400" y="1219200"/>
          <a:ext cx="11859718" cy="4560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7002">
                  <a:extLst>
                    <a:ext uri="{9D8B030D-6E8A-4147-A177-3AD203B41FA5}">
                      <a16:colId xmlns:a16="http://schemas.microsoft.com/office/drawing/2014/main" val="2712452781"/>
                    </a:ext>
                  </a:extLst>
                </a:gridCol>
                <a:gridCol w="4195968">
                  <a:extLst>
                    <a:ext uri="{9D8B030D-6E8A-4147-A177-3AD203B41FA5}">
                      <a16:colId xmlns:a16="http://schemas.microsoft.com/office/drawing/2014/main" val="1461411967"/>
                    </a:ext>
                  </a:extLst>
                </a:gridCol>
                <a:gridCol w="4366748">
                  <a:extLst>
                    <a:ext uri="{9D8B030D-6E8A-4147-A177-3AD203B41FA5}">
                      <a16:colId xmlns:a16="http://schemas.microsoft.com/office/drawing/2014/main" val="774725551"/>
                    </a:ext>
                  </a:extLst>
                </a:gridCol>
              </a:tblGrid>
              <a:tr h="506613">
                <a:tc gridSpan="3">
                  <a:txBody>
                    <a:bodyPr/>
                    <a:lstStyle/>
                    <a:p>
                      <a:pPr marL="6794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</a:endParaRPr>
                    </a:p>
                    <a:p>
                      <a:pPr marL="6794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GIOVEDI’ 5/12</a:t>
                      </a:r>
                    </a:p>
                    <a:p>
                      <a:pPr marL="6794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3278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67945" marR="93281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ORA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ATTIVITA’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RELATORI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2692585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14.15  - 14.30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 indent="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tabLst/>
                      </a:pPr>
                      <a:r>
                        <a:rPr lang="it-IT" sz="1100" dirty="0">
                          <a:effectLst/>
                        </a:rPr>
                        <a:t>Accoglienza – registrazione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0525286"/>
                  </a:ext>
                </a:extLst>
              </a:tr>
              <a:tr h="886312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14.30  - 15.00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Bilancio delle attività svolte </a:t>
                      </a:r>
                    </a:p>
                    <a:p>
                      <a:pPr marL="342900" lvl="0" indent="-342900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Contenuti e organizzazione della formazione 2019-2020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Marco Pacati (D.S. IPIA Pesenti)</a:t>
                      </a:r>
                    </a:p>
                    <a:p>
                      <a:pPr marL="37465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Francesco Gulizia (IPIA Pesenti BG)</a:t>
                      </a:r>
                    </a:p>
                    <a:p>
                      <a:pPr marL="37465">
                        <a:lnSpc>
                          <a:spcPts val="13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7507892"/>
                  </a:ext>
                </a:extLst>
              </a:tr>
              <a:tr h="589461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15.30 - 16.00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>
                          <a:effectLst/>
                        </a:rPr>
                        <a:t>Autonomia, flessibilità, quadri orari</a:t>
                      </a:r>
                    </a:p>
                    <a:p>
                      <a:pPr marL="25654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Massimiliano Testa (IPIA Pesenti BG)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3984413"/>
                  </a:ext>
                </a:extLst>
              </a:tr>
              <a:tr h="88631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16.00 - 18.15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UDA (esempi e modelli per l’indirizzo MAT), certificazione e valutazione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Alessandro Marinaro (IPIA Pesenti BG)</a:t>
                      </a:r>
                    </a:p>
                    <a:p>
                      <a:pPr marL="3746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Domenico Polito (IPIA Pesenti BG)</a:t>
                      </a:r>
                    </a:p>
                    <a:p>
                      <a:pPr marL="3746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9353978"/>
                  </a:ext>
                </a:extLst>
              </a:tr>
              <a:tr h="886312"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18.15 – 18.30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Organizzazione della formazione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100" dirty="0">
                          <a:effectLst/>
                        </a:rPr>
                        <a:t>Chiusura dei lavori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0" lvl="0" indent="0" algn="l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</a:rPr>
                        <a:t>Marco Pacati (D.S. IPIA Pesenti)</a:t>
                      </a:r>
                    </a:p>
                    <a:p>
                      <a:pPr marL="3746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4682207"/>
                  </a:ext>
                </a:extLst>
              </a:tr>
              <a:tr h="181235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77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40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/>
          <a:lstStyle/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710C99-2D54-224D-A53D-5B5898C7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48" y="1018674"/>
            <a:ext cx="2687053" cy="5374105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7B866AD-2F12-8347-9A81-FE13DEB58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73437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MOTTO</a:t>
                      </a:r>
                    </a:p>
                  </a:txBody>
                  <a:tcPr marL="44450" marR="44450" marT="0" marB="0" anchor="ctr">
                    <a:solidFill>
                      <a:srgbClr val="015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54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87095"/>
              </p:ext>
            </p:extLst>
          </p:nvPr>
        </p:nvGraphicFramePr>
        <p:xfrm>
          <a:off x="2994660" y="116310"/>
          <a:ext cx="8266376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MOTTO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(A.S. 18 - 19)</a:t>
                      </a:r>
                    </a:p>
                  </a:txBody>
                  <a:tcPr marL="44450" marR="44450" marT="0" marB="0" anchor="ctr">
                    <a:solidFill>
                      <a:srgbClr val="015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/>
          <a:lstStyle/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ED4B0D-9327-C142-8A25-3EA49AE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336" y="1000111"/>
            <a:ext cx="2729024" cy="54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23852"/>
              </p:ext>
            </p:extLst>
          </p:nvPr>
        </p:nvGraphicFramePr>
        <p:xfrm>
          <a:off x="2994660" y="116310"/>
          <a:ext cx="8266376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MOTTO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(A.S. 19 - 20)</a:t>
                      </a:r>
                    </a:p>
                  </a:txBody>
                  <a:tcPr marL="44450" marR="44450" marT="0" marB="0" anchor="ctr">
                    <a:solidFill>
                      <a:srgbClr val="015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/>
          <a:lstStyle/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1EEAAB-95C2-0944-A404-051DC68E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68" y="1009393"/>
            <a:ext cx="2734918" cy="54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29363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SCUOLE DELLA RETE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/>
          <a:lstStyle/>
          <a:p>
            <a:pPr algn="ctr"/>
            <a:endParaRPr lang="it-I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it-I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 </a:t>
            </a:r>
            <a:r>
              <a:rPr lang="it-I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SCUOLE</a:t>
            </a: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ADERENTI</a:t>
            </a:r>
            <a:endParaRPr lang="it-IT" dirty="0"/>
          </a:p>
          <a:p>
            <a:pPr marL="109728" indent="0">
              <a:buNone/>
            </a:pPr>
            <a:endParaRPr lang="it-IT" dirty="0"/>
          </a:p>
          <a:p>
            <a:pPr algn="ctr"/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SCUOLE POLO</a:t>
            </a:r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96360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LA FORMAZIONE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1290852" cy="4853210"/>
          </a:xfrm>
          <a:noFill/>
        </p:spPr>
        <p:txBody>
          <a:bodyPr>
            <a:normAutofit fontScale="92500"/>
          </a:bodyPr>
          <a:lstStyle/>
          <a:p>
            <a:r>
              <a:rPr lang="it-IT" dirty="0"/>
              <a:t>ROMA – Gennaio 2019 (Costituzione Rete MAT)</a:t>
            </a:r>
          </a:p>
          <a:p>
            <a:endParaRPr lang="it-IT" dirty="0"/>
          </a:p>
          <a:p>
            <a:r>
              <a:rPr lang="it-IT" dirty="0"/>
              <a:t>BERGAMO – Febbraio 2019 (1° Seminario di formazione per formatori scuole polo)</a:t>
            </a:r>
          </a:p>
          <a:p>
            <a:endParaRPr lang="it-IT" dirty="0"/>
          </a:p>
          <a:p>
            <a:r>
              <a:rPr lang="it-IT" dirty="0"/>
              <a:t>MARZO 2019 – GIUGNO 2019 (Seminari di formazione regionali)</a:t>
            </a:r>
          </a:p>
          <a:p>
            <a:endParaRPr lang="it-IT" dirty="0"/>
          </a:p>
          <a:p>
            <a:r>
              <a:rPr lang="it-IT" dirty="0"/>
              <a:t>BERGAMO - NOVEMBRE 2019 (2° Seminario di formazione per formatori scuole polo)</a:t>
            </a:r>
          </a:p>
          <a:p>
            <a:pPr marL="109728" indent="0">
              <a:buNone/>
            </a:pPr>
            <a:endParaRPr lang="it-IT" dirty="0"/>
          </a:p>
          <a:p>
            <a:r>
              <a:rPr lang="it-IT" dirty="0"/>
              <a:t>DICEMBRE 2019 – MAGGIO 2020  (Seminari di formazione regionali)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09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26128"/>
              </p:ext>
            </p:extLst>
          </p:nvPr>
        </p:nvGraphicFramePr>
        <p:xfrm>
          <a:off x="2994660" y="116310"/>
          <a:ext cx="8266376" cy="102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CONTENUTI PRINCIPALI DELLA FORMAZIONE M.A.T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a.s.</a:t>
                      </a: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2018-2019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Declinazione dei percorsi formativi (referenziazione codici </a:t>
            </a:r>
            <a:r>
              <a:rPr lang="it-IT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Ateco</a:t>
            </a: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NUP)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Nuclei tematici fondamentali del biennio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declinazione delle competenze di indirizzo MAT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Progettare un’UDA di indirizzo MAT (metodologia ed esempi)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Modelli di offerta formativa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nodi della valutazione </a:t>
            </a:r>
            <a:endParaRPr lang="it-IT" dirty="0"/>
          </a:p>
          <a:p>
            <a:pPr marL="109728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61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44146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CRITICITÀ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Raccordi IP-</a:t>
            </a:r>
            <a:r>
              <a:rPr lang="it-IT" dirty="0" err="1"/>
              <a:t>IeFP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La valutazione</a:t>
            </a:r>
          </a:p>
          <a:p>
            <a:pPr>
              <a:lnSpc>
                <a:spcPct val="150000"/>
              </a:lnSpc>
            </a:pPr>
            <a:r>
              <a:rPr lang="it-IT" dirty="0"/>
              <a:t>La disseminazione della formazione</a:t>
            </a:r>
          </a:p>
          <a:p>
            <a:pPr>
              <a:lnSpc>
                <a:spcPct val="150000"/>
              </a:lnSpc>
            </a:pPr>
            <a:r>
              <a:rPr lang="it-IT" dirty="0"/>
              <a:t>I piani formativi e i quadri orari</a:t>
            </a:r>
          </a:p>
          <a:p>
            <a:pPr>
              <a:lnSpc>
                <a:spcPct val="150000"/>
              </a:lnSpc>
            </a:pPr>
            <a:r>
              <a:rPr lang="it-IT" dirty="0"/>
              <a:t>Le linee guida </a:t>
            </a:r>
          </a:p>
          <a:p>
            <a:pPr marL="109728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10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56055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OBIETTIVI TRASVERSALI ALLE</a:t>
                      </a:r>
                      <a:r>
                        <a:rPr lang="it-IT" sz="28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RETI</a:t>
                      </a:r>
                      <a:endParaRPr lang="it-I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PCTO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Rapporti con il territorio</a:t>
            </a:r>
          </a:p>
          <a:p>
            <a:pPr>
              <a:lnSpc>
                <a:spcPct val="150000"/>
              </a:lnSpc>
            </a:pPr>
            <a:r>
              <a:rPr lang="it-IT" dirty="0"/>
              <a:t>Orientamento</a:t>
            </a:r>
          </a:p>
          <a:p>
            <a:pPr>
              <a:lnSpc>
                <a:spcPct val="150000"/>
              </a:lnSpc>
            </a:pPr>
            <a:r>
              <a:rPr lang="it-IT" dirty="0"/>
              <a:t>Organico funzionale</a:t>
            </a:r>
          </a:p>
          <a:p>
            <a:pPr>
              <a:lnSpc>
                <a:spcPct val="150000"/>
              </a:lnSpc>
            </a:pPr>
            <a:r>
              <a:rPr lang="it-IT" dirty="0"/>
              <a:t>Coordinamento della formazione</a:t>
            </a:r>
          </a:p>
          <a:p>
            <a:pPr marL="109728" indent="0">
              <a:lnSpc>
                <a:spcPct val="150000"/>
              </a:lnSpc>
              <a:buNone/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marL="109728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99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08088"/>
              </p:ext>
            </p:extLst>
          </p:nvPr>
        </p:nvGraphicFramePr>
        <p:xfrm>
          <a:off x="2994660" y="116310"/>
          <a:ext cx="826637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I CONTENUTI PRINCIPALI DELLA FORMAZIONE M.A.T.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a.s.</a:t>
                      </a:r>
                      <a:r>
                        <a:rPr lang="it-IT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 2019-2020</a:t>
                      </a:r>
                      <a:endParaRPr lang="it-I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/>
              <a:t>UDA e </a:t>
            </a:r>
            <a:r>
              <a:rPr lang="it-IT" dirty="0"/>
              <a:t>didattica per competenze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Valutazione e certificazione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Piani formativi e quadri orari del triennio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Flessibilità e personalizzazione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marL="109728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65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magine 3">
            <a:extLst>
              <a:ext uri="{FF2B5EF4-FFF2-40B4-BE49-F238E27FC236}">
                <a16:creationId xmlns:a16="http://schemas.microsoft.com/office/drawing/2014/main" id="{4FFEB335-09D7-6A43-B839-E5AEE38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" y="0"/>
            <a:ext cx="1206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B7A0F41-BAEC-6E4C-B19F-06D6DEAEC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576"/>
              </p:ext>
            </p:extLst>
          </p:nvPr>
        </p:nvGraphicFramePr>
        <p:xfrm>
          <a:off x="2994660" y="116310"/>
          <a:ext cx="8266376" cy="8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376">
                  <a:extLst>
                    <a:ext uri="{9D8B030D-6E8A-4147-A177-3AD203B41FA5}">
                      <a16:colId xmlns:a16="http://schemas.microsoft.com/office/drawing/2014/main" val="325025290"/>
                    </a:ext>
                  </a:extLst>
                </a:gridCol>
              </a:tblGrid>
              <a:tr h="823489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it-IT" sz="2800" b="1" dirty="0"/>
                        <a:t>LA VALUTAZIONE NELLE LINEE GUIDA</a:t>
                      </a:r>
                      <a:endParaRPr lang="it-IT" sz="2800" dirty="0"/>
                    </a:p>
                    <a:p>
                      <a:pPr marL="109728" indent="0" algn="ctr">
                        <a:buNone/>
                      </a:pPr>
                      <a:r>
                        <a:rPr lang="it-IT" sz="1600" b="1" dirty="0"/>
                        <a:t>(A. SALATIN)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405701"/>
                  </a:ext>
                </a:extLst>
              </a:tr>
            </a:tbl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BDE75-D976-3441-9204-0A9AB6E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66018"/>
            <a:ext cx="11103429" cy="4741296"/>
          </a:xfrm>
          <a:noFill/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sz="1200" dirty="0"/>
          </a:p>
          <a:p>
            <a:pPr marL="109728" indent="0">
              <a:buNone/>
            </a:pPr>
            <a:endParaRPr lang="it-IT" sz="2000" dirty="0"/>
          </a:p>
        </p:txBody>
      </p:sp>
      <p:pic>
        <p:nvPicPr>
          <p:cNvPr id="8" name="Immagine 7">
            <a:hlinkClick r:id="rId3"/>
            <a:extLst>
              <a:ext uri="{FF2B5EF4-FFF2-40B4-BE49-F238E27FC236}">
                <a16:creationId xmlns:a16="http://schemas.microsoft.com/office/drawing/2014/main" id="{C125CD5D-22BB-0B42-9807-FA0A527C63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9437" b="-231"/>
          <a:stretch/>
        </p:blipFill>
        <p:spPr bwMode="auto">
          <a:xfrm>
            <a:off x="2994660" y="1166017"/>
            <a:ext cx="8266376" cy="4741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25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hlinkClick r:id="rId2"/>
            <a:extLst>
              <a:ext uri="{FF2B5EF4-FFF2-40B4-BE49-F238E27FC236}">
                <a16:creationId xmlns:a16="http://schemas.microsoft.com/office/drawing/2014/main" id="{1FF09B95-D507-7A43-9804-F56DF5937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94" t="9506" r="5445" b="20164"/>
          <a:stretch/>
        </p:blipFill>
        <p:spPr>
          <a:xfrm>
            <a:off x="426553" y="239486"/>
            <a:ext cx="11319995" cy="5551714"/>
          </a:xfrm>
        </p:spPr>
      </p:pic>
    </p:spTree>
    <p:extLst>
      <p:ext uri="{BB962C8B-B14F-4D97-AF65-F5344CB8AC3E}">
        <p14:creationId xmlns:p14="http://schemas.microsoft.com/office/powerpoint/2010/main" val="1662947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4187</TotalTime>
  <Words>350</Words>
  <Application>Microsoft Macintosh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Viale</vt:lpstr>
      <vt:lpstr>     MANUTENZIONE E ASSISTENZA TECNICA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 FORMAT DELL’ATTIVITÀ FORMATIVA</dc:title>
  <dc:creator>g c</dc:creator>
  <cp:lastModifiedBy>Francesco Gulizia</cp:lastModifiedBy>
  <cp:revision>140</cp:revision>
  <dcterms:created xsi:type="dcterms:W3CDTF">2018-12-13T16:22:29Z</dcterms:created>
  <dcterms:modified xsi:type="dcterms:W3CDTF">2019-12-08T18:06:59Z</dcterms:modified>
</cp:coreProperties>
</file>